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92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19.svg"/><Relationship Id="rId5" Type="http://schemas.openxmlformats.org/officeDocument/2006/relationships/image" Target="../media/image34.svg"/><Relationship Id="rId10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717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Pharmacy Analytics Lakehouse</a:t>
            </a:r>
            <a:endParaRPr lang="en-US" sz="4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294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From Raw Data to Intelligent Healthcare Insights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32546"/>
            <a:ext cx="48414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Guru Saran Satsangi Peddinti</a:t>
            </a:r>
            <a:endParaRPr lang="en-US" sz="26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242" y="1126212"/>
            <a:ext cx="7388900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Gold Layer: Business Aggregates</a:t>
            </a:r>
            <a:endParaRPr lang="en-US" sz="35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126242" y="1918454"/>
            <a:ext cx="7864316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The Gold layer provides highly refined, aggregated data tailored for specific business use cases, dashboards, and advanced analytics.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6242" y="2612112"/>
            <a:ext cx="456962" cy="456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67274" y="2612112"/>
            <a:ext cx="228528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Category-Level KPIs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3"/>
          <p:cNvSpPr/>
          <p:nvPr/>
        </p:nvSpPr>
        <p:spPr>
          <a:xfrm>
            <a:off x="6767274" y="2985968"/>
            <a:ext cx="7223284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Aggregated metrics like total sales, inventory value, and profit margins by medicine category.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6242" y="3808571"/>
            <a:ext cx="456962" cy="4569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67274" y="3808571"/>
            <a:ext cx="247900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Product-Level Metrics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5"/>
          <p:cNvSpPr/>
          <p:nvPr/>
        </p:nvSpPr>
        <p:spPr>
          <a:xfrm>
            <a:off x="6767274" y="4182428"/>
            <a:ext cx="7223284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Detailed performance indicators for individual medicines, including sales velocity and stock turnover.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6242" y="5005030"/>
            <a:ext cx="456962" cy="4569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67274" y="5005030"/>
            <a:ext cx="255246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Expiry Risk Summaries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7"/>
          <p:cNvSpPr/>
          <p:nvPr/>
        </p:nvSpPr>
        <p:spPr>
          <a:xfrm>
            <a:off x="6767274" y="5378887"/>
            <a:ext cx="7223284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Summaries of near-expiry inventory, highlighting categories and products most at risk.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6242" y="6201489"/>
            <a:ext cx="456962" cy="4569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767274" y="6201489"/>
            <a:ext cx="28185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Dashboard-Ready Tables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9"/>
          <p:cNvSpPr/>
          <p:nvPr/>
        </p:nvSpPr>
        <p:spPr>
          <a:xfrm>
            <a:off x="6767274" y="6575346"/>
            <a:ext cx="7223284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Optimized tables designed for fast query performance in business intelligence tools.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6014" y="774025"/>
            <a:ext cx="1046333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&amp; Dashboards: Driving Business Insights</a:t>
            </a:r>
            <a:endParaRPr lang="en-US" sz="3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1446014" y="1560790"/>
            <a:ext cx="11738253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Visual dashboards provide a comprehensive view of pharmacy operations, enabling data-driven decision-making.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14" y="2085856"/>
            <a:ext cx="5661541" cy="247709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446014" y="459343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151738"/>
          </a:solidFill>
          <a:ln/>
        </p:spPr>
      </p:sp>
      <p:sp>
        <p:nvSpPr>
          <p:cNvPr id="6" name="Text 3"/>
          <p:cNvSpPr/>
          <p:nvPr/>
        </p:nvSpPr>
        <p:spPr>
          <a:xfrm>
            <a:off x="1676995" y="4593431"/>
            <a:ext cx="84403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Pain Relief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hape 4"/>
          <p:cNvSpPr/>
          <p:nvPr/>
        </p:nvSpPr>
        <p:spPr>
          <a:xfrm>
            <a:off x="2899410" y="459343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292D6F"/>
          </a:solidFill>
          <a:ln/>
        </p:spPr>
      </p:sp>
      <p:sp>
        <p:nvSpPr>
          <p:cNvPr id="8" name="Text 5"/>
          <p:cNvSpPr/>
          <p:nvPr/>
        </p:nvSpPr>
        <p:spPr>
          <a:xfrm>
            <a:off x="3130391" y="4593431"/>
            <a:ext cx="845463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Antibiotics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6"/>
          <p:cNvSpPr/>
          <p:nvPr/>
        </p:nvSpPr>
        <p:spPr>
          <a:xfrm>
            <a:off x="4352925" y="459343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3D44A6"/>
          </a:solidFill>
          <a:ln/>
        </p:spPr>
      </p:sp>
      <p:sp>
        <p:nvSpPr>
          <p:cNvPr id="10" name="Text 7"/>
          <p:cNvSpPr/>
          <p:nvPr/>
        </p:nvSpPr>
        <p:spPr>
          <a:xfrm>
            <a:off x="4583906" y="4593431"/>
            <a:ext cx="690801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Vitamins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hape 8"/>
          <p:cNvSpPr/>
          <p:nvPr/>
        </p:nvSpPr>
        <p:spPr>
          <a:xfrm>
            <a:off x="5806440" y="4593431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686DC7"/>
          </a:solidFill>
          <a:ln/>
        </p:spPr>
      </p:sp>
      <p:sp>
        <p:nvSpPr>
          <p:cNvPr id="12" name="Text 9"/>
          <p:cNvSpPr/>
          <p:nvPr/>
        </p:nvSpPr>
        <p:spPr>
          <a:xfrm>
            <a:off x="6037421" y="4593431"/>
            <a:ext cx="1070134" cy="340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Cough &amp; Cold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446014" y="5086112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9FA3DC"/>
          </a:solidFill>
          <a:ln/>
        </p:spPr>
      </p:sp>
      <p:sp>
        <p:nvSpPr>
          <p:cNvPr id="14" name="Text 11"/>
          <p:cNvSpPr/>
          <p:nvPr/>
        </p:nvSpPr>
        <p:spPr>
          <a:xfrm>
            <a:off x="1676995" y="5086112"/>
            <a:ext cx="539115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Others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46014" y="5399723"/>
            <a:ext cx="566154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Category distribution: Understanding the proportion of different medicine categories in inventory.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227" y="2085856"/>
            <a:ext cx="5661541" cy="317039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530227" y="5399723"/>
            <a:ext cx="566154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Average price by category: Identifying high-value and high-volume product segments.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14"/>
          <p:cNvSpPr/>
          <p:nvPr/>
        </p:nvSpPr>
        <p:spPr>
          <a:xfrm>
            <a:off x="7530227" y="5990749"/>
            <a:ext cx="5661541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Interactive filters enable deep dives into specific products or manufacturers.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Key Performance Indicators (KPIs) track inventory health and sales trends.</a:t>
            </a: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5"/>
          <p:cNvSpPr/>
          <p:nvPr/>
        </p:nvSpPr>
        <p:spPr>
          <a:xfrm>
            <a:off x="7530227" y="7058202"/>
            <a:ext cx="566154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FA597-FACC-2F95-DBC9-0438C6CC01B7}"/>
              </a:ext>
            </a:extLst>
          </p:cNvPr>
          <p:cNvSpPr/>
          <p:nvPr/>
        </p:nvSpPr>
        <p:spPr>
          <a:xfrm>
            <a:off x="12299183" y="7305152"/>
            <a:ext cx="2250830" cy="84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41" y="470891"/>
            <a:ext cx="4402559" cy="44025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9266" y="470892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About the Author</a:t>
            </a:r>
            <a:endParaRPr lang="en-US" sz="2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509266" y="897255"/>
            <a:ext cx="555069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An AI/ML enthusiast with a strong foundation in data engineering and analytics, building real-world healthcare data platforms inspired by hands-on pharmacy operations. This project reflects a passion for transforming complex data into actionable insights, driving efficiency and better healthcare outcomes.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6509266" y="1676876"/>
            <a:ext cx="5550694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Connect with me: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3"/>
          <p:cNvSpPr/>
          <p:nvPr/>
        </p:nvSpPr>
        <p:spPr>
          <a:xfrm>
            <a:off x="6509266" y="7590711"/>
            <a:ext cx="5550694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4D5DD7-594C-9324-0E05-0DEF9264EA86}"/>
              </a:ext>
            </a:extLst>
          </p:cNvPr>
          <p:cNvSpPr/>
          <p:nvPr/>
        </p:nvSpPr>
        <p:spPr>
          <a:xfrm>
            <a:off x="12299183" y="7305152"/>
            <a:ext cx="2250830" cy="84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0C8F46-4134-0A6D-9685-43382160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53" y="1913830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1716" y="1393746"/>
            <a:ext cx="7893368" cy="1116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Domain Context: Retail Pharmacy &amp; Healthcare Supply Chain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6111716" y="2721650"/>
            <a:ext cx="7893368" cy="1277541"/>
          </a:xfrm>
          <a:prstGeom prst="roundRect">
            <a:avLst>
              <a:gd name="adj" fmla="val 858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88856" y="2721650"/>
            <a:ext cx="91440" cy="1277541"/>
          </a:xfrm>
          <a:prstGeom prst="roundRect">
            <a:avLst>
              <a:gd name="adj" fmla="val 82072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381750" y="2923103"/>
            <a:ext cx="262568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Non-Clinical Data Focus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6381750" y="3286720"/>
            <a:ext cx="7421880" cy="511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This project exclusively deals with non-clinical, non-sensitive pharmacy operational data, ensuring patient privacy and data security.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hape 5"/>
          <p:cNvSpPr/>
          <p:nvPr/>
        </p:nvSpPr>
        <p:spPr>
          <a:xfrm>
            <a:off x="6111716" y="4139922"/>
            <a:ext cx="7893368" cy="1277541"/>
          </a:xfrm>
          <a:prstGeom prst="roundRect">
            <a:avLst>
              <a:gd name="adj" fmla="val 858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88856" y="4139922"/>
            <a:ext cx="91440" cy="1277541"/>
          </a:xfrm>
          <a:prstGeom prst="roundRect">
            <a:avLst>
              <a:gd name="adj" fmla="val 82072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381750" y="4341376"/>
            <a:ext cx="255008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Challenges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8"/>
          <p:cNvSpPr/>
          <p:nvPr/>
        </p:nvSpPr>
        <p:spPr>
          <a:xfrm>
            <a:off x="6381750" y="4704993"/>
            <a:ext cx="7421880" cy="511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Pharmacies face constant battles with inventory management, stock-outs, and expiry losses, directly impacting patient care and profitability.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11716" y="5558195"/>
            <a:ext cx="7893368" cy="1277541"/>
          </a:xfrm>
          <a:prstGeom prst="roundRect">
            <a:avLst>
              <a:gd name="adj" fmla="val 858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88856" y="5558195"/>
            <a:ext cx="91440" cy="1277541"/>
          </a:xfrm>
          <a:prstGeom prst="roundRect">
            <a:avLst>
              <a:gd name="adj" fmla="val 82072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381750" y="5759648"/>
            <a:ext cx="371808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for Medicine Availability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81750" y="6123265"/>
            <a:ext cx="7421880" cy="511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Leveraging data analytics is crucial to optimizing medicine availability, a critical factor in public health and patient satisfaction.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112D2D-0621-A325-609B-40C28F205298}"/>
              </a:ext>
            </a:extLst>
          </p:cNvPr>
          <p:cNvSpPr/>
          <p:nvPr/>
        </p:nvSpPr>
        <p:spPr>
          <a:xfrm>
            <a:off x="12299183" y="7305152"/>
            <a:ext cx="2250830" cy="84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4711" y="1923931"/>
            <a:ext cx="8054578" cy="97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Problem: Transforming Pharmacy Data into Actionable Insights</a:t>
            </a:r>
            <a:endParaRPr lang="en-US" sz="3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544711" y="3056811"/>
            <a:ext cx="8054578" cy="419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How can raw pharmacy transaction and inventory data be transformed into a governed analytics platform to address critical operational challenges?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52" y="3601581"/>
            <a:ext cx="233362" cy="2333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0488" y="3596759"/>
            <a:ext cx="194536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 Stock-Outs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3"/>
          <p:cNvSpPr/>
          <p:nvPr/>
        </p:nvSpPr>
        <p:spPr>
          <a:xfrm>
            <a:off x="1050488" y="3903940"/>
            <a:ext cx="7548801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Ensure essential medicines are always in stock, preventing missed sales and patient inconvenience.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52" y="4332149"/>
            <a:ext cx="233362" cy="2333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0488" y="4327327"/>
            <a:ext cx="2230160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Minimize Expiry Losses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5"/>
          <p:cNvSpPr/>
          <p:nvPr/>
        </p:nvSpPr>
        <p:spPr>
          <a:xfrm>
            <a:off x="1050488" y="4634508"/>
            <a:ext cx="7548801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Implement proactive measures to reduce financial losses from expired inventory.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52" y="5062716"/>
            <a:ext cx="233362" cy="2333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50488" y="5057894"/>
            <a:ext cx="279284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 Medicine Availability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7"/>
          <p:cNvSpPr/>
          <p:nvPr/>
        </p:nvSpPr>
        <p:spPr>
          <a:xfrm>
            <a:off x="1050488" y="5365075"/>
            <a:ext cx="7548801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Optimize inventory levels to meet demand consistently and efficiently.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052" y="5793284"/>
            <a:ext cx="233362" cy="23336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50488" y="5788462"/>
            <a:ext cx="1945362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 Revenue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9"/>
          <p:cNvSpPr/>
          <p:nvPr/>
        </p:nvSpPr>
        <p:spPr>
          <a:xfrm>
            <a:off x="1050488" y="6095643"/>
            <a:ext cx="7548801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Maximize category and product-level revenue without relying on sensitive patient or clinical data.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1000839"/>
            <a:ext cx="75992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Overview: Synthetic Pharmacy Transactions</a:t>
            </a:r>
            <a:endParaRPr lang="en-US" sz="4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772358" y="2702123"/>
            <a:ext cx="7599283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This project utilizes a synthetic dataset of 1 million pharmacy records, meticulously designed to mimic real-world pharmacy operations while maintaining data privacy.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772358" y="4203383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Attributes:</a:t>
            </a:r>
            <a:endParaRPr lang="en-US" sz="2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8" y="4762857"/>
            <a:ext cx="3530441" cy="2090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Medicine Name, Combination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Manufacturer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Category (e.g., Pain Relief, Antibiotics)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Manufacturing &amp; Expiry Dates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Price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4848820" y="4181951"/>
            <a:ext cx="3530441" cy="2090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Batch Number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Form (Tablet, Syrup, Injection, etc.)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Quantity, Amount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6108" y="1204555"/>
            <a:ext cx="4954548" cy="463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 Used </a:t>
            </a:r>
            <a:endParaRPr lang="en-US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2196108" y="1862376"/>
            <a:ext cx="10238065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This project was built entirely on Databricks, leveraging its unified Lakehouse capabilities end to end.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2196108" y="2204085"/>
            <a:ext cx="3383161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Tools &amp; Tech used</a:t>
            </a:r>
            <a:endParaRPr lang="en-US" sz="2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6108" y="2720459"/>
            <a:ext cx="370880" cy="3708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96108" y="3212663"/>
            <a:ext cx="205811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Databricks Workspace</a:t>
            </a:r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2196108" y="3502700"/>
            <a:ext cx="3331726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Central environment for notebooks, jobs, dashboards, and versioned development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9158" y="2720459"/>
            <a:ext cx="370880" cy="3708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9158" y="3212663"/>
            <a:ext cx="2012871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Databricks Notebooks</a:t>
            </a:r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6"/>
          <p:cNvSpPr/>
          <p:nvPr/>
        </p:nvSpPr>
        <p:spPr>
          <a:xfrm>
            <a:off x="5649158" y="3502700"/>
            <a:ext cx="333184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Used for data generation, Bronze/Silver/Gold transformations, exploratory analysis, and ML preparation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2328" y="2720459"/>
            <a:ext cx="370880" cy="3708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02328" y="3212663"/>
            <a:ext cx="3237786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Apache Spark (Databricks Runtime)</a:t>
            </a:r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8"/>
          <p:cNvSpPr/>
          <p:nvPr/>
        </p:nvSpPr>
        <p:spPr>
          <a:xfrm>
            <a:off x="9102328" y="3502700"/>
            <a:ext cx="333184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Distributed data processing, PySpark DataFrames &amp; Spark SQL, large-scale transformations on 1M+ records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6108" y="4285417"/>
            <a:ext cx="370880" cy="3708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96108" y="4777621"/>
            <a:ext cx="1854637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Delta Lake</a:t>
            </a:r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10"/>
          <p:cNvSpPr/>
          <p:nvPr/>
        </p:nvSpPr>
        <p:spPr>
          <a:xfrm>
            <a:off x="2196108" y="5067657"/>
            <a:ext cx="333172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ACID-compliant storage, Bronze–Silver–Gold Medallion Architecture, schema enforcement &amp; evolution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9158" y="4285417"/>
            <a:ext cx="370880" cy="3708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649158" y="4777621"/>
            <a:ext cx="1854637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Databricks SQL</a:t>
            </a:r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2"/>
          <p:cNvSpPr/>
          <p:nvPr/>
        </p:nvSpPr>
        <p:spPr>
          <a:xfrm>
            <a:off x="5649158" y="5067657"/>
            <a:ext cx="3331845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Analytical queries, KPI computation, powering dashboards and visualizations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02328" y="4285417"/>
            <a:ext cx="370880" cy="37088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9102328" y="4777621"/>
            <a:ext cx="211812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Databricks Dashboards</a:t>
            </a:r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 14"/>
          <p:cNvSpPr/>
          <p:nvPr/>
        </p:nvSpPr>
        <p:spPr>
          <a:xfrm>
            <a:off x="9102328" y="5067657"/>
            <a:ext cx="3331845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Interactive analytics, category-wise and expiry-risk insights, business-facing visual layer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96108" y="5850374"/>
            <a:ext cx="370880" cy="37088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2196108" y="6342578"/>
            <a:ext cx="263140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Databricks Jobs (Workflows)</a:t>
            </a:r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16"/>
          <p:cNvSpPr/>
          <p:nvPr/>
        </p:nvSpPr>
        <p:spPr>
          <a:xfrm>
            <a:off x="2196108" y="6632615"/>
            <a:ext cx="3331726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Orchestrated pipelines, Bronze → Silver → Gold execution flow, production-style scheduling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49158" y="5850374"/>
            <a:ext cx="370880" cy="37088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649158" y="6342578"/>
            <a:ext cx="2514957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Unity Catalog (Governance)</a:t>
            </a:r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 18"/>
          <p:cNvSpPr/>
          <p:nvPr/>
        </p:nvSpPr>
        <p:spPr>
          <a:xfrm>
            <a:off x="5649158" y="6632615"/>
            <a:ext cx="3331845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Logical data organization, schema-level separation, foundation for secure analytics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02328" y="5850374"/>
            <a:ext cx="370880" cy="37088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9102328" y="6342578"/>
            <a:ext cx="2465903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MLflow (Databricks Native)</a:t>
            </a:r>
            <a:endParaRPr lang="en-US" sz="1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20"/>
          <p:cNvSpPr/>
          <p:nvPr/>
        </p:nvSpPr>
        <p:spPr>
          <a:xfrm>
            <a:off x="9102328" y="6632615"/>
            <a:ext cx="3331845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Model experimentation, metric tracking, regression &amp; classification workflows</a:t>
            </a:r>
            <a:endParaRPr lang="en-US" sz="1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27872C-F7D9-4E0E-1605-926327118135}"/>
              </a:ext>
            </a:extLst>
          </p:cNvPr>
          <p:cNvSpPr/>
          <p:nvPr/>
        </p:nvSpPr>
        <p:spPr>
          <a:xfrm>
            <a:off x="12299183" y="7305152"/>
            <a:ext cx="2250830" cy="84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39842"/>
            <a:ext cx="13042821" cy="5968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47697" y="1216047"/>
            <a:ext cx="3180125" cy="721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Gold, ML &amp; Dashboards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10347697" y="2039930"/>
            <a:ext cx="3180125" cy="5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Serve analytics, models, and visual insights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2"/>
          <p:cNvSpPr/>
          <p:nvPr/>
        </p:nvSpPr>
        <p:spPr>
          <a:xfrm>
            <a:off x="1140722" y="3358304"/>
            <a:ext cx="2885195" cy="36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Bronze &amp; Silver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1102252" y="3821538"/>
            <a:ext cx="2923664" cy="5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Clean, validate, and structure curated data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10347697" y="4371328"/>
            <a:ext cx="2885194" cy="36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Raw CSV</a:t>
            </a:r>
            <a:endParaRPr lang="en-US" sz="13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10347697" y="4834562"/>
            <a:ext cx="3180125" cy="5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Ingest unprocessed files from sources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68639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The Lakehouse architecture provides a robust and scalable framework for data processing, from raw ingestion to advanced analytics and machine learning applications.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B2F0F0-57EA-7469-FB07-D4ACB73C0B95}"/>
              </a:ext>
            </a:extLst>
          </p:cNvPr>
          <p:cNvSpPr/>
          <p:nvPr/>
        </p:nvSpPr>
        <p:spPr>
          <a:xfrm>
            <a:off x="12299183" y="7305152"/>
            <a:ext cx="2250830" cy="84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700"/>
            <a:ext cx="8607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Lakehouse Architecture Layers</a:t>
            </a:r>
            <a:endParaRPr lang="en-US" sz="4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911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Our Lakehouse architecture organizes data into distinct layers, each serving a specific purpose in transforming raw data into actionable intelligence.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72063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306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Bronze Layer (Raw)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4796552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The initial ingestion point for raw, unprocessed data from various sources, maintained in its original format with minimal transformation (append-only).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172063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306133"/>
            <a:ext cx="3060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Silver Layer (Cleaned)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5"/>
          <p:cNvSpPr/>
          <p:nvPr/>
        </p:nvSpPr>
        <p:spPr>
          <a:xfrm>
            <a:off x="5368171" y="4796552"/>
            <a:ext cx="389393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Data undergoes cleaning, validation, and enrichment here, creating a single source of truth that is structured and ready for business use cases.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172063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306133"/>
            <a:ext cx="2875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Gold Layer (Curated)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7"/>
          <p:cNvSpPr/>
          <p:nvPr/>
        </p:nvSpPr>
        <p:spPr>
          <a:xfrm>
            <a:off x="9715738" y="4796552"/>
            <a:ext cx="389393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Highly aggregated and refined data, optimized for dashboards, reporting, and advanced analytics, providing key performance indicators (KPIs) and business insights.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A716C-215F-682C-2B27-46F2F7C06B6E}"/>
              </a:ext>
            </a:extLst>
          </p:cNvPr>
          <p:cNvSpPr/>
          <p:nvPr/>
        </p:nvSpPr>
        <p:spPr>
          <a:xfrm>
            <a:off x="12299183" y="7305152"/>
            <a:ext cx="2250830" cy="844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842" y="1126212"/>
            <a:ext cx="7460694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Bronze Layer: Raw Data Ingestion</a:t>
            </a:r>
            <a:endParaRPr lang="en-US" sz="35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39842" y="1918454"/>
            <a:ext cx="7864316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The Bronze layer serves as the initial landing zone for all incoming raw data, preserving its original format and ensuring immutability.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2"/>
          <p:cNvSpPr/>
          <p:nvPr/>
        </p:nvSpPr>
        <p:spPr>
          <a:xfrm>
            <a:off x="616982" y="2589252"/>
            <a:ext cx="45720" cy="94749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868323" y="2612112"/>
            <a:ext cx="260354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Append-Only Ingestion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868323" y="2985968"/>
            <a:ext cx="763583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Raw CSV files are ingested as append-only events, capturing every data point without alteration.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hape 5"/>
          <p:cNvSpPr/>
          <p:nvPr/>
        </p:nvSpPr>
        <p:spPr>
          <a:xfrm>
            <a:off x="616982" y="3785711"/>
            <a:ext cx="45720" cy="94749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868323" y="3808571"/>
            <a:ext cx="265711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Minimal Transformation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7"/>
          <p:cNvSpPr/>
          <p:nvPr/>
        </p:nvSpPr>
        <p:spPr>
          <a:xfrm>
            <a:off x="868323" y="4182428"/>
            <a:ext cx="763583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Data undergoes minimal schema inference and conversion to Delta Lake format, maintaining fidelity to the source.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6982" y="4982170"/>
            <a:ext cx="45720" cy="94749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868323" y="5005030"/>
            <a:ext cx="2352675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Ingestion Timestamp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10"/>
          <p:cNvSpPr/>
          <p:nvPr/>
        </p:nvSpPr>
        <p:spPr>
          <a:xfrm>
            <a:off x="868323" y="5378887"/>
            <a:ext cx="763583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Each record is stamped with an ingestion timestamp for auditing and traceability, crucial for data governance.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16982" y="6178629"/>
            <a:ext cx="45720" cy="94749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868323" y="6201489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Delta Lake Format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13"/>
          <p:cNvSpPr/>
          <p:nvPr/>
        </p:nvSpPr>
        <p:spPr>
          <a:xfrm>
            <a:off x="868323" y="6575346"/>
            <a:ext cx="7635835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Leveraging Delta Lake provides ACID transactions, schema enforcement, and time travel capabilities from the very first layer.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64" y="1289685"/>
            <a:ext cx="7633930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Silver Layer: Clean &amp; Enriched Data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24364" y="2057638"/>
            <a:ext cx="7895273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The Silver layer refines the raw data, applying data quality checks and enriching it for business readiness.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hape 2"/>
          <p:cNvSpPr/>
          <p:nvPr/>
        </p:nvSpPr>
        <p:spPr>
          <a:xfrm>
            <a:off x="624364" y="2725579"/>
            <a:ext cx="7895273" cy="4214336"/>
          </a:xfrm>
          <a:prstGeom prst="roundRect">
            <a:avLst>
              <a:gd name="adj" fmla="val 17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1984" y="2733199"/>
            <a:ext cx="3940016" cy="1484709"/>
          </a:xfrm>
          <a:prstGeom prst="roundRect">
            <a:avLst>
              <a:gd name="adj" fmla="val 5047"/>
            </a:avLst>
          </a:prstGeom>
          <a:solidFill>
            <a:srgbClr val="DADBF1"/>
          </a:solidFill>
          <a:ln/>
        </p:spPr>
      </p:sp>
      <p:sp>
        <p:nvSpPr>
          <p:cNvPr id="7" name="Text 4"/>
          <p:cNvSpPr/>
          <p:nvPr/>
        </p:nvSpPr>
        <p:spPr>
          <a:xfrm>
            <a:off x="810339" y="2911554"/>
            <a:ext cx="223027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Checks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5"/>
          <p:cNvSpPr/>
          <p:nvPr/>
        </p:nvSpPr>
        <p:spPr>
          <a:xfrm>
            <a:off x="810339" y="3274457"/>
            <a:ext cx="3583305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Validation rules are applied to ensure data integrity and consistency across all attributes.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6"/>
          <p:cNvSpPr/>
          <p:nvPr/>
        </p:nvSpPr>
        <p:spPr>
          <a:xfrm>
            <a:off x="4572000" y="2733199"/>
            <a:ext cx="3940016" cy="1484709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2733199"/>
            <a:ext cx="22860" cy="1484709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11" name="Text 8"/>
          <p:cNvSpPr/>
          <p:nvPr/>
        </p:nvSpPr>
        <p:spPr>
          <a:xfrm>
            <a:off x="4750356" y="2911554"/>
            <a:ext cx="223027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Duplicate Removal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9"/>
          <p:cNvSpPr/>
          <p:nvPr/>
        </p:nvSpPr>
        <p:spPr>
          <a:xfrm>
            <a:off x="4750356" y="3274457"/>
            <a:ext cx="3583305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Identification and elimination of duplicate records to ensure accurate analysis.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1984" y="4217908"/>
            <a:ext cx="3940016" cy="1484709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4" name="Shape 11"/>
          <p:cNvSpPr/>
          <p:nvPr/>
        </p:nvSpPr>
        <p:spPr>
          <a:xfrm>
            <a:off x="631984" y="4217908"/>
            <a:ext cx="3940016" cy="22860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15" name="Text 12"/>
          <p:cNvSpPr/>
          <p:nvPr/>
        </p:nvSpPr>
        <p:spPr>
          <a:xfrm>
            <a:off x="810339" y="4396264"/>
            <a:ext cx="223027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Date Normalization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13"/>
          <p:cNvSpPr/>
          <p:nvPr/>
        </p:nvSpPr>
        <p:spPr>
          <a:xfrm>
            <a:off x="810339" y="4759166"/>
            <a:ext cx="3583305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Standardization of date formats for consistent time-series analysis.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Shape 14"/>
          <p:cNvSpPr/>
          <p:nvPr/>
        </p:nvSpPr>
        <p:spPr>
          <a:xfrm>
            <a:off x="4572000" y="4217908"/>
            <a:ext cx="3940016" cy="1484709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2000" y="4217908"/>
            <a:ext cx="22860" cy="1484709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19" name="Shape 16"/>
          <p:cNvSpPr/>
          <p:nvPr/>
        </p:nvSpPr>
        <p:spPr>
          <a:xfrm>
            <a:off x="4572000" y="4217908"/>
            <a:ext cx="3940016" cy="22860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20" name="Text 17"/>
          <p:cNvSpPr/>
          <p:nvPr/>
        </p:nvSpPr>
        <p:spPr>
          <a:xfrm>
            <a:off x="4750356" y="4396264"/>
            <a:ext cx="223027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Expiry Risk Flags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18"/>
          <p:cNvSpPr/>
          <p:nvPr/>
        </p:nvSpPr>
        <p:spPr>
          <a:xfrm>
            <a:off x="4750356" y="4759166"/>
            <a:ext cx="3583305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Introduction of flags to identify medicines approaching their expiry date, enabling proactive management.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Shape 19"/>
          <p:cNvSpPr/>
          <p:nvPr/>
        </p:nvSpPr>
        <p:spPr>
          <a:xfrm>
            <a:off x="631984" y="5702618"/>
            <a:ext cx="7880033" cy="1229678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23" name="Shape 20"/>
          <p:cNvSpPr/>
          <p:nvPr/>
        </p:nvSpPr>
        <p:spPr>
          <a:xfrm>
            <a:off x="631984" y="5702618"/>
            <a:ext cx="7880033" cy="22860"/>
          </a:xfrm>
          <a:prstGeom prst="roundRect">
            <a:avLst>
              <a:gd name="adj" fmla="val 327810"/>
            </a:avLst>
          </a:prstGeom>
          <a:solidFill>
            <a:srgbClr val="C0C1D7"/>
          </a:solidFill>
          <a:ln/>
        </p:spPr>
      </p:sp>
      <p:sp>
        <p:nvSpPr>
          <p:cNvPr id="24" name="Text 21"/>
          <p:cNvSpPr/>
          <p:nvPr/>
        </p:nvSpPr>
        <p:spPr>
          <a:xfrm>
            <a:off x="810339" y="5880973"/>
            <a:ext cx="271617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Business-Ready Schema</a:t>
            </a:r>
            <a:endParaRPr lang="en-US" sz="17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22"/>
          <p:cNvSpPr/>
          <p:nvPr/>
        </p:nvSpPr>
        <p:spPr>
          <a:xfrm>
            <a:off x="810339" y="6243876"/>
            <a:ext cx="7523321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Transformation into a user-friendly schema, optimizing it for downstream analytics and reporting.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1041</Words>
  <Application>Microsoft Office PowerPoint</Application>
  <PresentationFormat>Custom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Inter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GURU SARAN SATSANGI</cp:lastModifiedBy>
  <cp:revision>2</cp:revision>
  <dcterms:created xsi:type="dcterms:W3CDTF">2026-01-29T18:05:07Z</dcterms:created>
  <dcterms:modified xsi:type="dcterms:W3CDTF">2026-01-29T18:14:15Z</dcterms:modified>
</cp:coreProperties>
</file>